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352" r:id="rId2"/>
    <p:sldId id="393" r:id="rId3"/>
    <p:sldId id="305" r:id="rId4"/>
    <p:sldId id="306" r:id="rId5"/>
    <p:sldId id="307" r:id="rId6"/>
    <p:sldId id="429" r:id="rId7"/>
    <p:sldId id="441" r:id="rId8"/>
    <p:sldId id="442" r:id="rId9"/>
    <p:sldId id="374" r:id="rId10"/>
    <p:sldId id="426" r:id="rId11"/>
    <p:sldId id="437" r:id="rId12"/>
    <p:sldId id="438" r:id="rId13"/>
    <p:sldId id="398" r:id="rId14"/>
    <p:sldId id="419" r:id="rId15"/>
    <p:sldId id="440" r:id="rId16"/>
    <p:sldId id="406" r:id="rId17"/>
    <p:sldId id="420" r:id="rId18"/>
    <p:sldId id="411" r:id="rId19"/>
    <p:sldId id="439" r:id="rId20"/>
    <p:sldId id="350" r:id="rId21"/>
    <p:sldId id="376" r:id="rId22"/>
    <p:sldId id="39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m0V2SbzZUsP05LVTHy3YtRCo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55" autoAdjust="0"/>
    <p:restoredTop sz="94004" autoAdjust="0"/>
  </p:normalViewPr>
  <p:slideViewPr>
    <p:cSldViewPr snapToGrid="0">
      <p:cViewPr varScale="1">
        <p:scale>
          <a:sx n="58" d="100"/>
          <a:sy n="58" d="100"/>
        </p:scale>
        <p:origin x="21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0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29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161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1524000" y="1988598"/>
            <a:ext cx="9144000" cy="1521364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EAAFF-FE0C-4084-11F9-F8B3E26F6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81214"/>
            <a:ext cx="12192000" cy="3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58A2C-75A2-6180-1CC5-B21A1BFD44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7" y="31035"/>
            <a:ext cx="1595654" cy="776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219897" y="659103"/>
            <a:ext cx="11169301" cy="650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0" y="1627444"/>
            <a:ext cx="12192000" cy="48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Char char="•"/>
              <a:defRPr sz="23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26" name="Google Shape;26;p49"/>
          <p:cNvSpPr txBox="1"/>
          <p:nvPr userDrawn="1"/>
        </p:nvSpPr>
        <p:spPr>
          <a:xfrm>
            <a:off x="1" y="600804"/>
            <a:ext cx="219896" cy="867538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59A4-873A-9F24-D0CF-49407B9C5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909"/>
            <a:ext cx="1197849" cy="582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BF003-DE94-8FC6-3C20-271FF86E13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19"/>
            <a:ext cx="11784330" cy="4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9A8C01-8DC2-97C8-4F54-16BE6D03727C}"/>
              </a:ext>
            </a:extLst>
          </p:cNvPr>
          <p:cNvCxnSpPr>
            <a:cxnSpLocks/>
          </p:cNvCxnSpPr>
          <p:nvPr userDrawn="1"/>
        </p:nvCxnSpPr>
        <p:spPr>
          <a:xfrm>
            <a:off x="0" y="146834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E00232-167D-C55B-1FD9-04BD27E02609}"/>
              </a:ext>
            </a:extLst>
          </p:cNvPr>
          <p:cNvSpPr txBox="1"/>
          <p:nvPr userDrawn="1"/>
        </p:nvSpPr>
        <p:spPr>
          <a:xfrm>
            <a:off x="15556230" y="3337560"/>
            <a:ext cx="1847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5" name="Google Shape;25;p49"/>
          <p:cNvSpPr txBox="1">
            <a:spLocks noGrp="1"/>
          </p:cNvSpPr>
          <p:nvPr>
            <p:ph type="sldNum" idx="12"/>
          </p:nvPr>
        </p:nvSpPr>
        <p:spPr>
          <a:xfrm>
            <a:off x="11784330" y="6460934"/>
            <a:ext cx="412640" cy="387127"/>
          </a:xfrm>
          <a:prstGeom prst="rect">
            <a:avLst/>
          </a:prstGeom>
          <a:solidFill>
            <a:srgbClr val="FB743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non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B8E955E-38D4-6645-BF9C-5404CE26DFBD}" type="datetime1">
              <a:rPr lang="en-US" smtClean="0"/>
              <a:t>12/31/2024</a:t>
            </a:fld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345440" y="2241458"/>
            <a:ext cx="1155192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Spring Data with MongoDB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6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1C2C-A14B-022B-2A71-CA5D87D3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D684-C853-E385-604E-5946EBE9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Open MongoDB </a:t>
            </a:r>
            <a:r>
              <a:rPr lang="vi-VN" sz="2800" b="0" dirty="0"/>
              <a:t>Atlas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C2F79-6F44-0890-A186-8414DF124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E1D25-3FE7-D095-6176-56557AD6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75" y="1545770"/>
            <a:ext cx="8782939" cy="47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8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0CFEB-4DCD-A42E-88A8-A58E05144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C685-A3C2-BA7F-D3F1-E43A1A0F4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a database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34F3F-CC32-55A8-86C2-77E6886FC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96A9E-7E34-6B7E-2FE2-598D55E4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8" y="1581555"/>
            <a:ext cx="8672285" cy="465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7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F966-288F-0923-D197-B493BE14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F05C-1930-EDB4-A4C3-8D3F161F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collections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2C476-CC01-06F4-EC81-C21896708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62155-21B7-48DA-6502-FB1CA1B3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1586147"/>
            <a:ext cx="8302171" cy="44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1C2C-A14B-022B-2A71-CA5D87D3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D684-C853-E385-604E-5946EBE9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File New Project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C2F79-6F44-0890-A186-8414DF124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AA9A-B8BA-E467-9921-A6F46322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1528263"/>
            <a:ext cx="9078686" cy="48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3B9D-989E-1A79-9228-8836A079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3029-7586-960E-6A39-45BC2AA7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the Structure Project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8F4FA-E6D1-E18F-2078-36D32307E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D5CCC-C9AA-6D4B-32EF-2EE3D174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1" y="1611443"/>
            <a:ext cx="8911038" cy="47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3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32DF-2A07-7A59-1D79-D5839EEB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C281-3894-37B5-F70A-FD050E85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vi-VN" sz="2800" b="0" dirty="0"/>
              <a:t>Edit pom.xml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2D955-E73B-B2AE-A990-F76F368D97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4EA71-DFCC-2436-DEA7-58FB35DCB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35" y="1583856"/>
            <a:ext cx="8862529" cy="47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9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A1814-C20F-310E-77EC-BFBB5224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29" y="1581087"/>
            <a:ext cx="9081541" cy="48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8691-8921-BBF3-70CD-DB615E3F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D216-8D5F-AAF8-FB83-855520DC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CB831-1B1E-E05C-961C-35AE2138B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E656A-1B42-4CF0-6317-9D1B0B5B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10" y="1545188"/>
            <a:ext cx="9051559" cy="485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vi-VN" sz="2800" b="0" dirty="0"/>
              <a:t>MongoConfig.java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718B8-799A-D9AF-225E-DED09C2A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04" y="1633928"/>
            <a:ext cx="8768931" cy="47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3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4D562-2589-4D35-331E-2A6EA0E5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7D9F-0BC9-4E32-47A8-EFC903E2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IStudentRepository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E8A8E-3979-6BD7-4982-B84B16F15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3C124-18B3-50A5-0C47-BB4220C2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037" y="1539381"/>
            <a:ext cx="9021580" cy="483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2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Learn more about Spring Data MongoDB</a:t>
            </a:r>
          </a:p>
          <a:p>
            <a:pPr>
              <a:lnSpc>
                <a:spcPct val="120000"/>
              </a:lnSpc>
            </a:pPr>
            <a:r>
              <a:rPr lang="en-US" dirty="0"/>
              <a:t>Data Management 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Implement CRUD (Create, Read, Update, Delete) operations to manage data effectively.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Utilize </a:t>
            </a:r>
            <a:r>
              <a:rPr lang="vi-VN" sz="2600" dirty="0"/>
              <a:t>Spring </a:t>
            </a:r>
            <a:r>
              <a:rPr lang="en-US" sz="2600" dirty="0"/>
              <a:t>Data Mongo, simplifying data persistence and retrieval.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CRUD Demo with Spring Data with MongoDB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3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vi-VN" sz="2800" b="0" dirty="0"/>
              <a:t>Main Function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8CE5B-479E-4AC3-9FF1-B0678D6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77" y="1479134"/>
            <a:ext cx="9074046" cy="48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69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Run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F1555-C0EB-1D1B-D3A1-39661F34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4" y="1671080"/>
            <a:ext cx="8609351" cy="4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12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39725" lvl="1" indent="0" algn="just">
              <a:lnSpc>
                <a:spcPct val="120000"/>
              </a:lnSpc>
              <a:buNone/>
            </a:pPr>
            <a:r>
              <a:rPr lang="en-US" sz="3200" dirty="0"/>
              <a:t>Concepts were introduced: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Learn more about Spring Data MongoDB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Data Management 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Implement CRUD (Create, Read, Update, Delete) operations to manage data effectively.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Utilize </a:t>
            </a:r>
            <a:r>
              <a:rPr lang="vi-VN" sz="3200" dirty="0"/>
              <a:t>Spring </a:t>
            </a:r>
            <a:r>
              <a:rPr lang="en-US" sz="3200" dirty="0"/>
              <a:t>Data Mongo, simplifying data persistence and retrieval.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CRUD Demo with Spring Data with MongoDB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1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Spring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6350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0D0D0D"/>
                </a:solidFill>
              </a:rPr>
              <a:t>Provides a consistent abstraction layer for various data stores </a:t>
            </a:r>
          </a:p>
          <a:p>
            <a:r>
              <a:rPr lang="en-US" dirty="0">
                <a:solidFill>
                  <a:srgbClr val="0D0D0D"/>
                </a:solidFill>
              </a:rPr>
              <a:t>Supports relational databases, NoSQL databases, and more </a:t>
            </a:r>
          </a:p>
          <a:p>
            <a:r>
              <a:rPr lang="en-US" dirty="0">
                <a:solidFill>
                  <a:srgbClr val="0D0D0D"/>
                </a:solidFill>
              </a:rPr>
              <a:t>Offers features like repositories, query methods, and custom implementations</a:t>
            </a:r>
          </a:p>
        </p:txBody>
      </p:sp>
      <p:pic>
        <p:nvPicPr>
          <p:cNvPr id="3077" name="Picture 5" descr="Spring Data Mongo in Docker container">
            <a:extLst>
              <a:ext uri="{FF2B5EF4-FFF2-40B4-BE49-F238E27FC236}">
                <a16:creationId xmlns:a16="http://schemas.microsoft.com/office/drawing/2014/main" id="{73E2A6D4-F1C5-0AEF-7662-EE34894E8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527" y="3429000"/>
            <a:ext cx="5229669" cy="28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6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1293-ECFD-868D-9BAD-F2C138D5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5FBA-89C1-63CF-0474-DAEC7355A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05F0936-7323-7FB2-114F-986C46ACA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309241"/>
            <a:ext cx="12191999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a convenient and consistent way to interact with MongoDB.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Leverages the power of Spring's core features (e.g., dependency injection, transactions).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common data access patterns like CRUD operations, aggregation, and more. </a:t>
            </a:r>
          </a:p>
          <a:p>
            <a:pPr marL="79375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Repositories: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Define custom interfaces for data access, and Spring automatically generates implementations. </a:t>
            </a:r>
          </a:p>
          <a:p>
            <a:pPr marL="79375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Methods: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 custom query methods using a simple naming convention. </a:t>
            </a:r>
          </a:p>
          <a:p>
            <a:pPr marL="79375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MongoTemplate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 flexible way to execute complex MongoDB queries and updates.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74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3CB2B22-D665-0E34-665A-19D5464197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95146" y="1873391"/>
            <a:ext cx="1267944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developer productivity.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code maintainability and testability.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performance with optimized data access.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Seamless integration with the Spring ecosystem. </a:t>
            </a:r>
          </a:p>
        </p:txBody>
      </p:sp>
    </p:spTree>
    <p:extLst>
      <p:ext uri="{BB962C8B-B14F-4D97-AF65-F5344CB8AC3E}">
        <p14:creationId xmlns:p14="http://schemas.microsoft.com/office/powerpoint/2010/main" val="253947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02B74-3FEC-59B9-F982-21843964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B2DA-711E-759C-BA44-9AED874C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Concepts: Repositories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151A1-E9B6-7053-FDD0-BF2F61A4E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46794C-B5CA-4C72-5813-B724D094EF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7475" y="1259692"/>
            <a:ext cx="1185462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– Don’t Implement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interfaces extending </a:t>
            </a:r>
            <a:r>
              <a:rPr kumimoji="0" lang="en-US" altLang="en-US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MongoRepository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CRUD methods (save, find, delete) 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automatically generates implementations 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</a:t>
            </a:r>
            <a:b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interface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UserRepository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extends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MongoRepository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&lt;User, String&gt; {}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46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2799-EC75-13F5-4ADD-3EE01086A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FCE0-BED3-A136-A068-AD18587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Methods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B5A61-E424-C050-F6DA-CDCDD078DD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B7565A-4390-9385-B705-4DF71C5738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9314" y="1674582"/>
            <a:ext cx="1190268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3200" dirty="0"/>
              <a:t>Powerful Querying with Method Names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custom query methods using a naming convention 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translates method names into MongoDB queries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Examples: </a:t>
            </a:r>
            <a:b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findByFirstNameAndLastName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3655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900" i="1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9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findAllByAgeGreaterThan</a:t>
            </a:r>
            <a:endParaRPr kumimoji="0" lang="en-US" altLang="en-US" sz="29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4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F5292-8C88-4DF9-F4EA-EAFA12A37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17E5-9D86-423A-78ED-863E2D98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MongoTemplate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FBB8-1BB4-2671-7A5B-14E13BA27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10064-106D-7EFE-EACB-D1F6C6352A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4657" y="1905506"/>
            <a:ext cx="1190268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3200" dirty="0"/>
              <a:t>Flexible Data Access Provides a lower-level API for complex queries and updates 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3200" dirty="0"/>
              <a:t>Supports aggregation framework, map-reduce, and more 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3200" dirty="0"/>
              <a:t>Useful for advanced scenarios</a:t>
            </a:r>
          </a:p>
        </p:txBody>
      </p:sp>
    </p:spTree>
    <p:extLst>
      <p:ext uri="{BB962C8B-B14F-4D97-AF65-F5344CB8AC3E}">
        <p14:creationId xmlns:p14="http://schemas.microsoft.com/office/powerpoint/2010/main" val="277714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Build CRUD Application with Spring Data Mongo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1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6871</TotalTime>
  <Words>398</Words>
  <Application>Microsoft Office PowerPoint</Application>
  <PresentationFormat>Widescreen</PresentationFormat>
  <Paragraphs>83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Unicode MS</vt:lpstr>
      <vt:lpstr>Calibri</vt:lpstr>
      <vt:lpstr>Noto Sans Symbols</vt:lpstr>
      <vt:lpstr>Wingdings</vt:lpstr>
      <vt:lpstr>Office Theme</vt:lpstr>
      <vt:lpstr>Spring Data with MongoDB</vt:lpstr>
      <vt:lpstr>Objectives</vt:lpstr>
      <vt:lpstr>What is Spring Data?</vt:lpstr>
      <vt:lpstr>Key Features</vt:lpstr>
      <vt:lpstr>Benefits</vt:lpstr>
      <vt:lpstr>Core Concepts: Repositories</vt:lpstr>
      <vt:lpstr>Query Methods</vt:lpstr>
      <vt:lpstr>MongoTemplate</vt:lpstr>
      <vt:lpstr>Build CRUD Application with Spring Data Mongo</vt:lpstr>
      <vt:lpstr>Open MongoDB Atlas</vt:lpstr>
      <vt:lpstr>Create a database</vt:lpstr>
      <vt:lpstr>Create collections</vt:lpstr>
      <vt:lpstr>File New Project</vt:lpstr>
      <vt:lpstr>Create the Structure Project</vt:lpstr>
      <vt:lpstr>Edit pom.xml</vt:lpstr>
      <vt:lpstr>Create Student.java</vt:lpstr>
      <vt:lpstr>Create Student.java</vt:lpstr>
      <vt:lpstr>Create MongoConfig.java</vt:lpstr>
      <vt:lpstr>Create IStudentRepository</vt:lpstr>
      <vt:lpstr>Main Function</vt:lpstr>
      <vt:lpstr>Run Project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OData in ASP.NET Core Web API</dc:title>
  <dc:creator>Thanh Van</dc:creator>
  <cp:lastModifiedBy>Lam Nguyen Ngoc</cp:lastModifiedBy>
  <cp:revision>614</cp:revision>
  <dcterms:created xsi:type="dcterms:W3CDTF">2021-01-25T08:25:31Z</dcterms:created>
  <dcterms:modified xsi:type="dcterms:W3CDTF">2024-12-31T17:42:27Z</dcterms:modified>
</cp:coreProperties>
</file>